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tkinson Hyperlegible Bold Italics" panose="020B0604020202020204" charset="0"/>
      <p:regular r:id="rId13"/>
    </p:embeddedFont>
    <p:embeddedFont>
      <p:font typeface="Atkinson Hyperlegible Italics" panose="020B0604020202020204" charset="0"/>
      <p:regular r:id="rId14"/>
    </p:embeddedFont>
    <p:embeddedFont>
      <p:font typeface="Bellaboo" panose="020B0604020202020204" charset="0"/>
      <p:regular r:id="rId15"/>
    </p:embeddedFont>
    <p:embeddedFont>
      <p:font typeface="Chunk Five" panose="020B0604020202020204" charset="0"/>
      <p:regular r:id="rId16"/>
    </p:embeddedFont>
    <p:embeddedFont>
      <p:font typeface="Marykate" panose="020B0604020202020204" charset="0"/>
      <p:regular r:id="rId17"/>
    </p:embeddedFont>
    <p:embeddedFont>
      <p:font typeface="Nunito" pitchFamily="2" charset="0"/>
      <p:regular r:id="rId18"/>
    </p:embeddedFont>
    <p:embeddedFont>
      <p:font typeface="Open Sans Bold" panose="020B0604020202020204" charset="0"/>
      <p:regular r:id="rId19"/>
    </p:embeddedFont>
    <p:embeddedFont>
      <p:font typeface="Open Sans Italics" panose="020B0604020202020204" charset="0"/>
      <p:regular r:id="rId20"/>
    </p:embeddedFont>
    <p:embeddedFont>
      <p:font typeface="Open Sauce" panose="020B0604020202020204" charset="0"/>
      <p:regular r:id="rId21"/>
    </p:embeddedFont>
    <p:embeddedFont>
      <p:font typeface="Open Sauce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1200" y="1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jpe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nva.com/design/DAGWnT4upyg/vEAlWWJSQsYm2Z2FEEee1w/edit?utm_content=DAGWnT4upyg&amp;utm_campaign=designshare&amp;utm_medium=link2&amp;utm_source=sharebutton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7" Type="http://schemas.openxmlformats.org/officeDocument/2006/relationships/image" Target="../media/image37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12" Type="http://schemas.openxmlformats.org/officeDocument/2006/relationships/image" Target="../media/image48.sv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svg"/><Relationship Id="rId11" Type="http://schemas.openxmlformats.org/officeDocument/2006/relationships/image" Target="../media/image47.png"/><Relationship Id="rId5" Type="http://schemas.openxmlformats.org/officeDocument/2006/relationships/image" Target="../media/image41.png"/><Relationship Id="rId10" Type="http://schemas.openxmlformats.org/officeDocument/2006/relationships/image" Target="../media/image46.svg"/><Relationship Id="rId4" Type="http://schemas.openxmlformats.org/officeDocument/2006/relationships/image" Target="../media/image40.svg"/><Relationship Id="rId9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944078" y="1248615"/>
            <a:ext cx="21203378" cy="7634140"/>
            <a:chOff x="0" y="0"/>
            <a:chExt cx="1128752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52" cy="406400"/>
            </a:xfrm>
            <a:custGeom>
              <a:avLst/>
              <a:gdLst/>
              <a:ahLst/>
              <a:cxnLst/>
              <a:rect l="l" t="t" r="r" b="b"/>
              <a:pathLst>
                <a:path w="1128752" h="406400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CCC31">
                <a:alpha val="8000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9009810"/>
            <a:ext cx="248490" cy="24849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8126" y="3573721"/>
            <a:ext cx="12371749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Time Scheduling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958126" y="4788989"/>
            <a:ext cx="12371749" cy="662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459"/>
              </a:lnSpc>
            </a:pPr>
            <a:r>
              <a:rPr lang="en-US" sz="38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by genetic algorithm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498178" y="8823960"/>
            <a:ext cx="1237174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Kwanchanok Hensawang 6770222321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88653" y="9210675"/>
            <a:ext cx="1237174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Nattapong Mangking 6770236121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88653" y="9617201"/>
            <a:ext cx="1237174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Krissada Sarawit 6770215021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02586" y="802005"/>
            <a:ext cx="1237174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2110654 Artificial Intelligence (Master Course) (1/2024)</a:t>
            </a:r>
            <a:endParaRPr lang="en-US" sz="23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  <a:hlinkClick r:id="rId2" tooltip="https://www.canva.com/design/DAGWnT4upyg/vEAlWWJSQsYm2Z2FEEee1w/edit?utm_content=DAGWnT4upyg&amp;utm_campaign=designshare&amp;utm_medium=link2&amp;utm_source=sharebutto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38992" y="3172369"/>
            <a:ext cx="11748952" cy="4193317"/>
            <a:chOff x="0" y="0"/>
            <a:chExt cx="3096411" cy="11051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96411" cy="1105140"/>
            </a:xfrm>
            <a:custGeom>
              <a:avLst/>
              <a:gdLst/>
              <a:ahLst/>
              <a:cxnLst/>
              <a:rect l="l" t="t" r="r" b="b"/>
              <a:pathLst>
                <a:path w="3096411" h="1105140">
                  <a:moveTo>
                    <a:pt x="65895" y="0"/>
                  </a:moveTo>
                  <a:lnTo>
                    <a:pt x="3030516" y="0"/>
                  </a:lnTo>
                  <a:cubicBezTo>
                    <a:pt x="3047993" y="0"/>
                    <a:pt x="3064753" y="6942"/>
                    <a:pt x="3077111" y="19300"/>
                  </a:cubicBezTo>
                  <a:cubicBezTo>
                    <a:pt x="3089468" y="31658"/>
                    <a:pt x="3096411" y="48418"/>
                    <a:pt x="3096411" y="65895"/>
                  </a:cubicBezTo>
                  <a:lnTo>
                    <a:pt x="3096411" y="1039245"/>
                  </a:lnTo>
                  <a:cubicBezTo>
                    <a:pt x="3096411" y="1075638"/>
                    <a:pt x="3066909" y="1105140"/>
                    <a:pt x="3030516" y="1105140"/>
                  </a:cubicBezTo>
                  <a:lnTo>
                    <a:pt x="65895" y="1105140"/>
                  </a:lnTo>
                  <a:cubicBezTo>
                    <a:pt x="48418" y="1105140"/>
                    <a:pt x="31658" y="1098197"/>
                    <a:pt x="19300" y="1085840"/>
                  </a:cubicBezTo>
                  <a:cubicBezTo>
                    <a:pt x="6942" y="1073482"/>
                    <a:pt x="0" y="1056721"/>
                    <a:pt x="0" y="1039245"/>
                  </a:cubicBezTo>
                  <a:lnTo>
                    <a:pt x="0" y="65895"/>
                  </a:lnTo>
                  <a:cubicBezTo>
                    <a:pt x="0" y="48418"/>
                    <a:pt x="6942" y="31658"/>
                    <a:pt x="19300" y="19300"/>
                  </a:cubicBezTo>
                  <a:cubicBezTo>
                    <a:pt x="31658" y="6942"/>
                    <a:pt x="48418" y="0"/>
                    <a:pt x="65895" y="0"/>
                  </a:cubicBezTo>
                  <a:close/>
                </a:path>
              </a:pathLst>
            </a:custGeom>
            <a:solidFill>
              <a:srgbClr val="F7EDD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096411" cy="11432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627676">
            <a:off x="15266111" y="-812810"/>
            <a:ext cx="2272529" cy="3289187"/>
          </a:xfrm>
          <a:custGeom>
            <a:avLst/>
            <a:gdLst/>
            <a:ahLst/>
            <a:cxnLst/>
            <a:rect l="l" t="t" r="r" b="b"/>
            <a:pathLst>
              <a:path w="2272529" h="3289187">
                <a:moveTo>
                  <a:pt x="0" y="0"/>
                </a:moveTo>
                <a:lnTo>
                  <a:pt x="2272529" y="0"/>
                </a:lnTo>
                <a:lnTo>
                  <a:pt x="2272529" y="3289187"/>
                </a:lnTo>
                <a:lnTo>
                  <a:pt x="0" y="32891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664360">
            <a:off x="558657" y="7242516"/>
            <a:ext cx="1935309" cy="2031335"/>
          </a:xfrm>
          <a:custGeom>
            <a:avLst/>
            <a:gdLst/>
            <a:ahLst/>
            <a:cxnLst/>
            <a:rect l="l" t="t" r="r" b="b"/>
            <a:pathLst>
              <a:path w="1935309" h="2031335">
                <a:moveTo>
                  <a:pt x="0" y="0"/>
                </a:moveTo>
                <a:lnTo>
                  <a:pt x="1935309" y="0"/>
                </a:lnTo>
                <a:lnTo>
                  <a:pt x="1935309" y="2031336"/>
                </a:lnTo>
                <a:lnTo>
                  <a:pt x="0" y="20313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3749339" y="2010318"/>
            <a:ext cx="10789322" cy="1162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80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Future Study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315874" y="3690441"/>
            <a:ext cx="9659286" cy="2769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89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Issue: The project example may lack realism.</a:t>
            </a:r>
          </a:p>
          <a:p>
            <a:pPr algn="l">
              <a:lnSpc>
                <a:spcPts val="3187"/>
              </a:lnSpc>
            </a:pPr>
            <a:endParaRPr lang="en-US" sz="2898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04124" lvl="1" indent="-302062" algn="l">
              <a:lnSpc>
                <a:spcPts val="3077"/>
              </a:lnSpc>
              <a:buFont typeface="Arial"/>
              <a:buChar char="•"/>
            </a:pPr>
            <a:r>
              <a:rPr lang="en-US" sz="279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GA is designed to maximize productivity based on pre-set rules (penalty and productivity).</a:t>
            </a:r>
          </a:p>
          <a:p>
            <a:pPr algn="l">
              <a:lnSpc>
                <a:spcPts val="3077"/>
              </a:lnSpc>
            </a:pPr>
            <a:endParaRPr lang="en-US" sz="2798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04124" lvl="1" indent="-302062" algn="l">
              <a:lnSpc>
                <a:spcPts val="3077"/>
              </a:lnSpc>
              <a:buFont typeface="Arial"/>
              <a:buChar char="•"/>
            </a:pPr>
            <a:r>
              <a:rPr lang="en-US" sz="279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It does not account for human exhaustion in real-life scenarios.</a:t>
            </a:r>
          </a:p>
        </p:txBody>
      </p:sp>
      <p:sp>
        <p:nvSpPr>
          <p:cNvPr id="9" name="Freeform 9"/>
          <p:cNvSpPr/>
          <p:nvPr/>
        </p:nvSpPr>
        <p:spPr>
          <a:xfrm>
            <a:off x="1028700" y="1028700"/>
            <a:ext cx="2210292" cy="2380314"/>
          </a:xfrm>
          <a:custGeom>
            <a:avLst/>
            <a:gdLst/>
            <a:ahLst/>
            <a:cxnLst/>
            <a:rect l="l" t="t" r="r" b="b"/>
            <a:pathLst>
              <a:path w="2210292" h="2380314">
                <a:moveTo>
                  <a:pt x="0" y="0"/>
                </a:moveTo>
                <a:lnTo>
                  <a:pt x="2210292" y="0"/>
                </a:lnTo>
                <a:lnTo>
                  <a:pt x="2210292" y="2380314"/>
                </a:lnTo>
                <a:lnTo>
                  <a:pt x="0" y="23803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201884" t="-35465" r="-335790" b="-52916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3433515" y="9052349"/>
            <a:ext cx="2210292" cy="2380314"/>
          </a:xfrm>
          <a:custGeom>
            <a:avLst/>
            <a:gdLst/>
            <a:ahLst/>
            <a:cxnLst/>
            <a:rect l="l" t="t" r="r" b="b"/>
            <a:pathLst>
              <a:path w="2210292" h="2380314">
                <a:moveTo>
                  <a:pt x="0" y="0"/>
                </a:moveTo>
                <a:lnTo>
                  <a:pt x="2210292" y="0"/>
                </a:lnTo>
                <a:lnTo>
                  <a:pt x="2210292" y="2380314"/>
                </a:lnTo>
                <a:lnTo>
                  <a:pt x="0" y="23803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201884" t="-35465" r="-335790" b="-529166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953120" y="4493807"/>
            <a:ext cx="4381761" cy="5793193"/>
          </a:xfrm>
          <a:custGeom>
            <a:avLst/>
            <a:gdLst/>
            <a:ahLst/>
            <a:cxnLst/>
            <a:rect l="l" t="t" r="r" b="b"/>
            <a:pathLst>
              <a:path w="4381761" h="5793193">
                <a:moveTo>
                  <a:pt x="0" y="0"/>
                </a:moveTo>
                <a:lnTo>
                  <a:pt x="4381760" y="0"/>
                </a:lnTo>
                <a:lnTo>
                  <a:pt x="4381760" y="5793193"/>
                </a:lnTo>
                <a:lnTo>
                  <a:pt x="0" y="57931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2782992" y="6218367"/>
            <a:ext cx="1629366" cy="1723367"/>
          </a:xfrm>
          <a:custGeom>
            <a:avLst/>
            <a:gdLst/>
            <a:ahLst/>
            <a:cxnLst/>
            <a:rect l="l" t="t" r="r" b="b"/>
            <a:pathLst>
              <a:path w="1629366" h="1723367">
                <a:moveTo>
                  <a:pt x="0" y="0"/>
                </a:moveTo>
                <a:lnTo>
                  <a:pt x="1629366" y="0"/>
                </a:lnTo>
                <a:lnTo>
                  <a:pt x="1629366" y="1723368"/>
                </a:lnTo>
                <a:lnTo>
                  <a:pt x="0" y="17233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3877611" y="6158730"/>
            <a:ext cx="1627397" cy="1783005"/>
          </a:xfrm>
          <a:custGeom>
            <a:avLst/>
            <a:gdLst/>
            <a:ahLst/>
            <a:cxnLst/>
            <a:rect l="l" t="t" r="r" b="b"/>
            <a:pathLst>
              <a:path w="1627397" h="1783005">
                <a:moveTo>
                  <a:pt x="0" y="0"/>
                </a:moveTo>
                <a:lnTo>
                  <a:pt x="1627397" y="0"/>
                </a:lnTo>
                <a:lnTo>
                  <a:pt x="1627397" y="1783005"/>
                </a:lnTo>
                <a:lnTo>
                  <a:pt x="0" y="17830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438901" y="3505022"/>
            <a:ext cx="2974862" cy="1638478"/>
          </a:xfrm>
          <a:custGeom>
            <a:avLst/>
            <a:gdLst/>
            <a:ahLst/>
            <a:cxnLst/>
            <a:rect l="l" t="t" r="r" b="b"/>
            <a:pathLst>
              <a:path w="2974862" h="1638478">
                <a:moveTo>
                  <a:pt x="0" y="0"/>
                </a:moveTo>
                <a:lnTo>
                  <a:pt x="2974862" y="0"/>
                </a:lnTo>
                <a:lnTo>
                  <a:pt x="2974862" y="1638478"/>
                </a:lnTo>
                <a:lnTo>
                  <a:pt x="0" y="163847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542711" y="3644617"/>
            <a:ext cx="2283023" cy="1270611"/>
          </a:xfrm>
          <a:custGeom>
            <a:avLst/>
            <a:gdLst/>
            <a:ahLst/>
            <a:cxnLst/>
            <a:rect l="l" t="t" r="r" b="b"/>
            <a:pathLst>
              <a:path w="2283023" h="1270611">
                <a:moveTo>
                  <a:pt x="0" y="0"/>
                </a:moveTo>
                <a:lnTo>
                  <a:pt x="2283023" y="0"/>
                </a:lnTo>
                <a:lnTo>
                  <a:pt x="2283023" y="1270611"/>
                </a:lnTo>
                <a:lnTo>
                  <a:pt x="0" y="127061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4125148" y="1843977"/>
            <a:ext cx="10037703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E77965"/>
                </a:solidFill>
                <a:latin typeface="Marykate"/>
                <a:ea typeface="Marykate"/>
                <a:cs typeface="Marykate"/>
                <a:sym typeface="Marykate"/>
              </a:rPr>
              <a:t>FOR YOUR ATTENTION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505008" y="586183"/>
            <a:ext cx="7277985" cy="1746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381"/>
              </a:lnSpc>
            </a:pPr>
            <a:r>
              <a:rPr lang="en-US" sz="10272">
                <a:solidFill>
                  <a:srgbClr val="2D446E"/>
                </a:solidFill>
                <a:latin typeface="Bellaboo"/>
                <a:ea typeface="Bellaboo"/>
                <a:cs typeface="Bellaboo"/>
                <a:sym typeface="Bellaboo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7AB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1662" y="4276880"/>
            <a:ext cx="4612767" cy="6010120"/>
          </a:xfrm>
          <a:custGeom>
            <a:avLst/>
            <a:gdLst/>
            <a:ahLst/>
            <a:cxnLst/>
            <a:rect l="l" t="t" r="r" b="b"/>
            <a:pathLst>
              <a:path w="4612767" h="6010120">
                <a:moveTo>
                  <a:pt x="0" y="0"/>
                </a:moveTo>
                <a:lnTo>
                  <a:pt x="4612767" y="0"/>
                </a:lnTo>
                <a:lnTo>
                  <a:pt x="4612767" y="6010120"/>
                </a:lnTo>
                <a:lnTo>
                  <a:pt x="0" y="6010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527725" y="8100815"/>
            <a:ext cx="1633627" cy="2246237"/>
          </a:xfrm>
          <a:custGeom>
            <a:avLst/>
            <a:gdLst/>
            <a:ahLst/>
            <a:cxnLst/>
            <a:rect l="l" t="t" r="r" b="b"/>
            <a:pathLst>
              <a:path w="1633627" h="2246237">
                <a:moveTo>
                  <a:pt x="0" y="0"/>
                </a:moveTo>
                <a:lnTo>
                  <a:pt x="1633627" y="0"/>
                </a:lnTo>
                <a:lnTo>
                  <a:pt x="1633627" y="2246237"/>
                </a:lnTo>
                <a:lnTo>
                  <a:pt x="0" y="2246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91044" y="8100815"/>
            <a:ext cx="1633627" cy="2246237"/>
          </a:xfrm>
          <a:custGeom>
            <a:avLst/>
            <a:gdLst/>
            <a:ahLst/>
            <a:cxnLst/>
            <a:rect l="l" t="t" r="r" b="b"/>
            <a:pathLst>
              <a:path w="1633627" h="2246237">
                <a:moveTo>
                  <a:pt x="0" y="0"/>
                </a:moveTo>
                <a:lnTo>
                  <a:pt x="1633627" y="0"/>
                </a:lnTo>
                <a:lnTo>
                  <a:pt x="1633627" y="2246237"/>
                </a:lnTo>
                <a:lnTo>
                  <a:pt x="0" y="2246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2658046" y="8100815"/>
            <a:ext cx="1633627" cy="2246237"/>
          </a:xfrm>
          <a:custGeom>
            <a:avLst/>
            <a:gdLst/>
            <a:ahLst/>
            <a:cxnLst/>
            <a:rect l="l" t="t" r="r" b="b"/>
            <a:pathLst>
              <a:path w="1633627" h="2246237">
                <a:moveTo>
                  <a:pt x="0" y="0"/>
                </a:moveTo>
                <a:lnTo>
                  <a:pt x="1633626" y="0"/>
                </a:lnTo>
                <a:lnTo>
                  <a:pt x="1633626" y="2246237"/>
                </a:lnTo>
                <a:lnTo>
                  <a:pt x="0" y="2246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 rot="-10800000">
            <a:off x="16350987" y="1937013"/>
            <a:ext cx="1937013" cy="1937013"/>
            <a:chOff x="0" y="0"/>
            <a:chExt cx="683601" cy="6836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9050"/>
              <a:ext cx="683601" cy="664551"/>
            </a:xfrm>
            <a:prstGeom prst="rect">
              <a:avLst/>
            </a:prstGeom>
          </p:spPr>
          <p:txBody>
            <a:bodyPr lIns="42034" tIns="42034" rIns="42034" bIns="42034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-10800000">
            <a:off x="16350987" y="0"/>
            <a:ext cx="1937013" cy="1937013"/>
            <a:chOff x="0" y="0"/>
            <a:chExt cx="683601" cy="68360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9050"/>
              <a:ext cx="683601" cy="664551"/>
            </a:xfrm>
            <a:prstGeom prst="rect">
              <a:avLst/>
            </a:prstGeom>
          </p:spPr>
          <p:txBody>
            <a:bodyPr lIns="42034" tIns="42034" rIns="42034" bIns="42034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-10800000">
            <a:off x="14413975" y="0"/>
            <a:ext cx="1937013" cy="1937013"/>
            <a:chOff x="0" y="0"/>
            <a:chExt cx="683601" cy="6836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5D6E8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683601" cy="664551"/>
            </a:xfrm>
            <a:prstGeom prst="rect">
              <a:avLst/>
            </a:prstGeom>
          </p:spPr>
          <p:txBody>
            <a:bodyPr lIns="42034" tIns="42034" rIns="42034" bIns="42034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5400000">
            <a:off x="16615941" y="264954"/>
            <a:ext cx="1407105" cy="1407105"/>
          </a:xfrm>
          <a:custGeom>
            <a:avLst/>
            <a:gdLst/>
            <a:ahLst/>
            <a:cxnLst/>
            <a:rect l="l" t="t" r="r" b="b"/>
            <a:pathLst>
              <a:path w="1407105" h="1407105">
                <a:moveTo>
                  <a:pt x="0" y="0"/>
                </a:moveTo>
                <a:lnTo>
                  <a:pt x="1407105" y="0"/>
                </a:lnTo>
                <a:lnTo>
                  <a:pt x="1407105" y="1407105"/>
                </a:lnTo>
                <a:lnTo>
                  <a:pt x="0" y="14071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/>
          <p:nvPr/>
        </p:nvGrpSpPr>
        <p:grpSpPr>
          <a:xfrm>
            <a:off x="5166681" y="3874025"/>
            <a:ext cx="10362499" cy="3231364"/>
            <a:chOff x="0" y="0"/>
            <a:chExt cx="1821583" cy="56802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21583" cy="568029"/>
            </a:xfrm>
            <a:custGeom>
              <a:avLst/>
              <a:gdLst/>
              <a:ahLst/>
              <a:cxnLst/>
              <a:rect l="l" t="t" r="r" b="b"/>
              <a:pathLst>
                <a:path w="1821583" h="568029">
                  <a:moveTo>
                    <a:pt x="1821583" y="0"/>
                  </a:moveTo>
                  <a:lnTo>
                    <a:pt x="0" y="0"/>
                  </a:lnTo>
                  <a:lnTo>
                    <a:pt x="0" y="380069"/>
                  </a:lnTo>
                  <a:lnTo>
                    <a:pt x="157480" y="380069"/>
                  </a:lnTo>
                  <a:lnTo>
                    <a:pt x="157480" y="568029"/>
                  </a:lnTo>
                  <a:lnTo>
                    <a:pt x="463550" y="380069"/>
                  </a:lnTo>
                  <a:lnTo>
                    <a:pt x="1821583" y="380069"/>
                  </a:lnTo>
                  <a:lnTo>
                    <a:pt x="1821583" y="0"/>
                  </a:lnTo>
                  <a:close/>
                </a:path>
              </a:pathLst>
            </a:custGeom>
            <a:solidFill>
              <a:srgbClr val="F7EDD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1821583" cy="444204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5179"/>
                </a:lnSpc>
              </a:pPr>
              <a:r>
                <a:rPr lang="en-US" sz="3699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How to allocate the life schedule of master degree student using AI algorithm?</a:t>
              </a:r>
            </a:p>
          </p:txBody>
        </p:sp>
      </p:grpSp>
      <p:sp>
        <p:nvSpPr>
          <p:cNvPr id="19" name="Freeform 19"/>
          <p:cNvSpPr/>
          <p:nvPr/>
        </p:nvSpPr>
        <p:spPr>
          <a:xfrm>
            <a:off x="16685291" y="2249879"/>
            <a:ext cx="1268405" cy="1311281"/>
          </a:xfrm>
          <a:custGeom>
            <a:avLst/>
            <a:gdLst/>
            <a:ahLst/>
            <a:cxnLst/>
            <a:rect l="l" t="t" r="r" b="b"/>
            <a:pathLst>
              <a:path w="1268405" h="1311281">
                <a:moveTo>
                  <a:pt x="0" y="0"/>
                </a:moveTo>
                <a:lnTo>
                  <a:pt x="1268405" y="0"/>
                </a:lnTo>
                <a:lnTo>
                  <a:pt x="1268405" y="1311280"/>
                </a:lnTo>
                <a:lnTo>
                  <a:pt x="0" y="131128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4678928" y="264954"/>
            <a:ext cx="1407105" cy="1407105"/>
          </a:xfrm>
          <a:custGeom>
            <a:avLst/>
            <a:gdLst/>
            <a:ahLst/>
            <a:cxnLst/>
            <a:rect l="l" t="t" r="r" b="b"/>
            <a:pathLst>
              <a:path w="1407105" h="1407105">
                <a:moveTo>
                  <a:pt x="0" y="0"/>
                </a:moveTo>
                <a:lnTo>
                  <a:pt x="1407106" y="0"/>
                </a:lnTo>
                <a:lnTo>
                  <a:pt x="1407106" y="1407105"/>
                </a:lnTo>
                <a:lnTo>
                  <a:pt x="0" y="140710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1028700" y="923925"/>
            <a:ext cx="13613363" cy="1411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32"/>
              </a:lnSpc>
            </a:pPr>
            <a:r>
              <a:rPr lang="en-US" sz="86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Problem Statement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6271522" y="0"/>
            <a:ext cx="1008239" cy="1008239"/>
            <a:chOff x="0" y="0"/>
            <a:chExt cx="683601" cy="68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47E5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683601" cy="655026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17279761" y="0"/>
            <a:ext cx="1008239" cy="1008239"/>
            <a:chOff x="0" y="0"/>
            <a:chExt cx="683601" cy="6836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CCC3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8575"/>
              <a:ext cx="683601" cy="655026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7524902" y="245141"/>
            <a:ext cx="517958" cy="517958"/>
          </a:xfrm>
          <a:custGeom>
            <a:avLst/>
            <a:gdLst/>
            <a:ahLst/>
            <a:cxnLst/>
            <a:rect l="l" t="t" r="r" b="b"/>
            <a:pathLst>
              <a:path w="517958" h="517958">
                <a:moveTo>
                  <a:pt x="0" y="0"/>
                </a:moveTo>
                <a:lnTo>
                  <a:pt x="517957" y="0"/>
                </a:lnTo>
                <a:lnTo>
                  <a:pt x="517957" y="517957"/>
                </a:lnTo>
                <a:lnTo>
                  <a:pt x="0" y="5179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5400000">
            <a:off x="16533399" y="144763"/>
            <a:ext cx="484486" cy="718713"/>
          </a:xfrm>
          <a:custGeom>
            <a:avLst/>
            <a:gdLst/>
            <a:ahLst/>
            <a:cxnLst/>
            <a:rect l="l" t="t" r="r" b="b"/>
            <a:pathLst>
              <a:path w="484486" h="718713">
                <a:moveTo>
                  <a:pt x="0" y="0"/>
                </a:moveTo>
                <a:lnTo>
                  <a:pt x="484485" y="0"/>
                </a:lnTo>
                <a:lnTo>
                  <a:pt x="484485" y="718713"/>
                </a:lnTo>
                <a:lnTo>
                  <a:pt x="0" y="7187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 rot="-5400000">
            <a:off x="16271522" y="1008239"/>
            <a:ext cx="1008239" cy="1008239"/>
            <a:chOff x="0" y="0"/>
            <a:chExt cx="683601" cy="68360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8575"/>
              <a:ext cx="683601" cy="655026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5400000">
            <a:off x="17279761" y="1008239"/>
            <a:ext cx="1008239" cy="1008239"/>
            <a:chOff x="0" y="0"/>
            <a:chExt cx="683601" cy="68360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6C8BD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28575"/>
              <a:ext cx="683601" cy="655026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6447280" y="1188602"/>
            <a:ext cx="651375" cy="647513"/>
          </a:xfrm>
          <a:custGeom>
            <a:avLst/>
            <a:gdLst/>
            <a:ahLst/>
            <a:cxnLst/>
            <a:rect l="l" t="t" r="r" b="b"/>
            <a:pathLst>
              <a:path w="651375" h="647513">
                <a:moveTo>
                  <a:pt x="0" y="0"/>
                </a:moveTo>
                <a:lnTo>
                  <a:pt x="651375" y="0"/>
                </a:lnTo>
                <a:lnTo>
                  <a:pt x="651375" y="647513"/>
                </a:lnTo>
                <a:lnTo>
                  <a:pt x="0" y="64751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7460750" y="1178306"/>
            <a:ext cx="646260" cy="668105"/>
          </a:xfrm>
          <a:custGeom>
            <a:avLst/>
            <a:gdLst/>
            <a:ahLst/>
            <a:cxnLst/>
            <a:rect l="l" t="t" r="r" b="b"/>
            <a:pathLst>
              <a:path w="646260" h="668105">
                <a:moveTo>
                  <a:pt x="0" y="0"/>
                </a:moveTo>
                <a:lnTo>
                  <a:pt x="646260" y="0"/>
                </a:lnTo>
                <a:lnTo>
                  <a:pt x="646260" y="668105"/>
                </a:lnTo>
                <a:lnTo>
                  <a:pt x="0" y="66810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 rot="-5400000">
            <a:off x="15265171" y="0"/>
            <a:ext cx="1008239" cy="1008239"/>
            <a:chOff x="0" y="0"/>
            <a:chExt cx="683601" cy="68360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6C8BD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28575"/>
              <a:ext cx="683601" cy="655026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 rot="-5400000">
            <a:off x="17279761" y="2016478"/>
            <a:ext cx="1008239" cy="1008239"/>
            <a:chOff x="0" y="0"/>
            <a:chExt cx="683601" cy="68360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47E5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28575"/>
              <a:ext cx="683601" cy="655026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15461616" y="262664"/>
            <a:ext cx="615348" cy="482911"/>
          </a:xfrm>
          <a:custGeom>
            <a:avLst/>
            <a:gdLst/>
            <a:ahLst/>
            <a:cxnLst/>
            <a:rect l="l" t="t" r="r" b="b"/>
            <a:pathLst>
              <a:path w="615348" h="482911">
                <a:moveTo>
                  <a:pt x="0" y="0"/>
                </a:moveTo>
                <a:lnTo>
                  <a:pt x="615348" y="0"/>
                </a:lnTo>
                <a:lnTo>
                  <a:pt x="615348" y="482911"/>
                </a:lnTo>
                <a:lnTo>
                  <a:pt x="0" y="48291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7417747" y="2154464"/>
            <a:ext cx="732267" cy="732267"/>
          </a:xfrm>
          <a:custGeom>
            <a:avLst/>
            <a:gdLst/>
            <a:ahLst/>
            <a:cxnLst/>
            <a:rect l="l" t="t" r="r" b="b"/>
            <a:pathLst>
              <a:path w="732267" h="732267">
                <a:moveTo>
                  <a:pt x="0" y="0"/>
                </a:moveTo>
                <a:lnTo>
                  <a:pt x="732267" y="0"/>
                </a:lnTo>
                <a:lnTo>
                  <a:pt x="732267" y="732267"/>
                </a:lnTo>
                <a:lnTo>
                  <a:pt x="0" y="73226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13418665" y="133878"/>
            <a:ext cx="3840635" cy="9847783"/>
          </a:xfrm>
          <a:custGeom>
            <a:avLst/>
            <a:gdLst/>
            <a:ahLst/>
            <a:cxnLst/>
            <a:rect l="l" t="t" r="r" b="b"/>
            <a:pathLst>
              <a:path w="3840635" h="9847783">
                <a:moveTo>
                  <a:pt x="0" y="0"/>
                </a:moveTo>
                <a:lnTo>
                  <a:pt x="3840635" y="0"/>
                </a:lnTo>
                <a:lnTo>
                  <a:pt x="3840635" y="9847783"/>
                </a:lnTo>
                <a:lnTo>
                  <a:pt x="0" y="984778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TextBox 27"/>
          <p:cNvSpPr txBox="1"/>
          <p:nvPr/>
        </p:nvSpPr>
        <p:spPr>
          <a:xfrm>
            <a:off x="1028700" y="923925"/>
            <a:ext cx="13613363" cy="2630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32"/>
              </a:lnSpc>
            </a:pPr>
            <a:r>
              <a:rPr lang="en-US" sz="86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Genetic Algorithm Solution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32112" y="6649131"/>
            <a:ext cx="3486548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3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Breed new generation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97151" y="6724349"/>
            <a:ext cx="2562694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3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Select Best of Individual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205191" y="6724349"/>
            <a:ext cx="3867490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3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Evaluate the fitness of children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97151" y="8024622"/>
            <a:ext cx="2834911" cy="825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8"/>
              </a:lnSpc>
            </a:pPr>
            <a:r>
              <a:rPr lang="en-US" sz="237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Parent to reproduce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632112" y="8013573"/>
            <a:ext cx="3486548" cy="825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8"/>
              </a:lnSpc>
            </a:pPr>
            <a:r>
              <a:rPr lang="en-US" sz="237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Through crossover and mutation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203833" y="8088791"/>
            <a:ext cx="3487169" cy="825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8"/>
              </a:lnSpc>
            </a:pPr>
            <a:r>
              <a:rPr lang="en-US" sz="237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Until terminal criteria reach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7203833" y="5057769"/>
            <a:ext cx="1008239" cy="1008239"/>
            <a:chOff x="0" y="0"/>
            <a:chExt cx="1344319" cy="1344319"/>
          </a:xfrm>
        </p:grpSpPr>
        <p:grpSp>
          <p:nvGrpSpPr>
            <p:cNvPr id="35" name="Group 35"/>
            <p:cNvGrpSpPr/>
            <p:nvPr/>
          </p:nvGrpSpPr>
          <p:grpSpPr>
            <a:xfrm rot="-5400000">
              <a:off x="0" y="0"/>
              <a:ext cx="1344319" cy="1344319"/>
              <a:chOff x="0" y="0"/>
              <a:chExt cx="683601" cy="683601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683601" cy="683601"/>
              </a:xfrm>
              <a:custGeom>
                <a:avLst/>
                <a:gdLst/>
                <a:ahLst/>
                <a:cxnLst/>
                <a:rect l="l" t="t" r="r" b="b"/>
                <a:pathLst>
                  <a:path w="683601" h="683601">
                    <a:moveTo>
                      <a:pt x="0" y="0"/>
                    </a:moveTo>
                    <a:lnTo>
                      <a:pt x="683601" y="0"/>
                    </a:lnTo>
                    <a:lnTo>
                      <a:pt x="683601" y="683601"/>
                    </a:lnTo>
                    <a:lnTo>
                      <a:pt x="0" y="683601"/>
                    </a:lnTo>
                    <a:close/>
                  </a:path>
                </a:pathLst>
              </a:custGeom>
              <a:solidFill>
                <a:srgbClr val="FCCC31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TextBox 37"/>
              <p:cNvSpPr txBox="1"/>
              <p:nvPr/>
            </p:nvSpPr>
            <p:spPr>
              <a:xfrm>
                <a:off x="0" y="28575"/>
                <a:ext cx="683601" cy="655026"/>
              </a:xfrm>
              <a:prstGeom prst="rect">
                <a:avLst/>
              </a:prstGeom>
            </p:spPr>
            <p:txBody>
              <a:bodyPr lIns="55808" tIns="55808" rIns="55808" bIns="55808" rtlCol="0" anchor="ctr"/>
              <a:lstStyle/>
              <a:p>
                <a:pPr algn="ctr">
                  <a:lnSpc>
                    <a:spcPts val="2694"/>
                  </a:lnSpc>
                </a:pPr>
                <a:endParaRPr/>
              </a:p>
            </p:txBody>
          </p:sp>
        </p:grpSp>
        <p:sp>
          <p:nvSpPr>
            <p:cNvPr id="38" name="TextBox 38"/>
            <p:cNvSpPr txBox="1"/>
            <p:nvPr/>
          </p:nvSpPr>
          <p:spPr>
            <a:xfrm>
              <a:off x="0" y="252457"/>
              <a:ext cx="1344319" cy="10918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72"/>
                </a:lnSpc>
              </a:pPr>
              <a:r>
                <a:rPr lang="en-US" sz="56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3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3845157" y="5057769"/>
            <a:ext cx="1008239" cy="1008239"/>
            <a:chOff x="0" y="0"/>
            <a:chExt cx="1344319" cy="1344319"/>
          </a:xfrm>
        </p:grpSpPr>
        <p:grpSp>
          <p:nvGrpSpPr>
            <p:cNvPr id="40" name="Group 40"/>
            <p:cNvGrpSpPr/>
            <p:nvPr/>
          </p:nvGrpSpPr>
          <p:grpSpPr>
            <a:xfrm rot="-5400000">
              <a:off x="0" y="0"/>
              <a:ext cx="1344319" cy="1344319"/>
              <a:chOff x="0" y="0"/>
              <a:chExt cx="683601" cy="683601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683601" cy="683601"/>
              </a:xfrm>
              <a:custGeom>
                <a:avLst/>
                <a:gdLst/>
                <a:ahLst/>
                <a:cxnLst/>
                <a:rect l="l" t="t" r="r" b="b"/>
                <a:pathLst>
                  <a:path w="683601" h="683601">
                    <a:moveTo>
                      <a:pt x="0" y="0"/>
                    </a:moveTo>
                    <a:lnTo>
                      <a:pt x="683601" y="0"/>
                    </a:lnTo>
                    <a:lnTo>
                      <a:pt x="683601" y="683601"/>
                    </a:lnTo>
                    <a:lnTo>
                      <a:pt x="0" y="683601"/>
                    </a:lnTo>
                    <a:close/>
                  </a:path>
                </a:pathLst>
              </a:custGeom>
              <a:solidFill>
                <a:srgbClr val="6C8BD7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TextBox 42"/>
              <p:cNvSpPr txBox="1"/>
              <p:nvPr/>
            </p:nvSpPr>
            <p:spPr>
              <a:xfrm>
                <a:off x="0" y="28575"/>
                <a:ext cx="683601" cy="655026"/>
              </a:xfrm>
              <a:prstGeom prst="rect">
                <a:avLst/>
              </a:prstGeom>
            </p:spPr>
            <p:txBody>
              <a:bodyPr lIns="55808" tIns="55808" rIns="55808" bIns="55808" rtlCol="0" anchor="ctr"/>
              <a:lstStyle/>
              <a:p>
                <a:pPr algn="ctr">
                  <a:lnSpc>
                    <a:spcPts val="2694"/>
                  </a:lnSpc>
                </a:pPr>
                <a:endParaRPr/>
              </a:p>
            </p:txBody>
          </p:sp>
        </p:grpSp>
        <p:sp>
          <p:nvSpPr>
            <p:cNvPr id="43" name="TextBox 43"/>
            <p:cNvSpPr txBox="1"/>
            <p:nvPr/>
          </p:nvSpPr>
          <p:spPr>
            <a:xfrm>
              <a:off x="0" y="252457"/>
              <a:ext cx="1344319" cy="10918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72"/>
                </a:lnSpc>
              </a:pPr>
              <a:r>
                <a:rPr lang="en-US" sz="56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2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486480" y="5057769"/>
            <a:ext cx="1008239" cy="1008239"/>
            <a:chOff x="0" y="0"/>
            <a:chExt cx="1344319" cy="1344319"/>
          </a:xfrm>
        </p:grpSpPr>
        <p:grpSp>
          <p:nvGrpSpPr>
            <p:cNvPr id="45" name="Group 45"/>
            <p:cNvGrpSpPr/>
            <p:nvPr/>
          </p:nvGrpSpPr>
          <p:grpSpPr>
            <a:xfrm rot="-5400000">
              <a:off x="0" y="0"/>
              <a:ext cx="1344319" cy="1344319"/>
              <a:chOff x="0" y="0"/>
              <a:chExt cx="683601" cy="683601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683601" cy="683601"/>
              </a:xfrm>
              <a:custGeom>
                <a:avLst/>
                <a:gdLst/>
                <a:ahLst/>
                <a:cxnLst/>
                <a:rect l="l" t="t" r="r" b="b"/>
                <a:pathLst>
                  <a:path w="683601" h="683601">
                    <a:moveTo>
                      <a:pt x="0" y="0"/>
                    </a:moveTo>
                    <a:lnTo>
                      <a:pt x="683601" y="0"/>
                    </a:lnTo>
                    <a:lnTo>
                      <a:pt x="683601" y="683601"/>
                    </a:lnTo>
                    <a:lnTo>
                      <a:pt x="0" y="683601"/>
                    </a:lnTo>
                    <a:close/>
                  </a:path>
                </a:pathLst>
              </a:custGeom>
              <a:solidFill>
                <a:srgbClr val="F47E59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7" name="TextBox 47"/>
              <p:cNvSpPr txBox="1"/>
              <p:nvPr/>
            </p:nvSpPr>
            <p:spPr>
              <a:xfrm>
                <a:off x="0" y="28575"/>
                <a:ext cx="683601" cy="655026"/>
              </a:xfrm>
              <a:prstGeom prst="rect">
                <a:avLst/>
              </a:prstGeom>
            </p:spPr>
            <p:txBody>
              <a:bodyPr lIns="55808" tIns="55808" rIns="55808" bIns="55808" rtlCol="0" anchor="ctr"/>
              <a:lstStyle/>
              <a:p>
                <a:pPr algn="ctr">
                  <a:lnSpc>
                    <a:spcPts val="2694"/>
                  </a:lnSpc>
                </a:pPr>
                <a:endParaRPr/>
              </a:p>
            </p:txBody>
          </p:sp>
        </p:grpSp>
        <p:sp>
          <p:nvSpPr>
            <p:cNvPr id="48" name="TextBox 48"/>
            <p:cNvSpPr txBox="1"/>
            <p:nvPr/>
          </p:nvSpPr>
          <p:spPr>
            <a:xfrm>
              <a:off x="0" y="252457"/>
              <a:ext cx="1344319" cy="10918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72"/>
                </a:lnSpc>
              </a:pPr>
              <a:r>
                <a:rPr lang="en-US" sz="56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1</a:t>
              </a:r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11094530" y="6724349"/>
            <a:ext cx="2927990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31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Time-Table generated!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1093172" y="8013573"/>
            <a:ext cx="2704921" cy="1244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8"/>
              </a:lnSpc>
            </a:pPr>
            <a:r>
              <a:rPr lang="en-US" sz="237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The weekly and daily schedule were generate</a:t>
            </a:r>
          </a:p>
        </p:txBody>
      </p:sp>
      <p:grpSp>
        <p:nvGrpSpPr>
          <p:cNvPr id="51" name="Group 51"/>
          <p:cNvGrpSpPr/>
          <p:nvPr/>
        </p:nvGrpSpPr>
        <p:grpSpPr>
          <a:xfrm>
            <a:off x="11072681" y="5057769"/>
            <a:ext cx="1008239" cy="1008239"/>
            <a:chOff x="0" y="0"/>
            <a:chExt cx="1344319" cy="1344319"/>
          </a:xfrm>
        </p:grpSpPr>
        <p:grpSp>
          <p:nvGrpSpPr>
            <p:cNvPr id="52" name="Group 52"/>
            <p:cNvGrpSpPr/>
            <p:nvPr/>
          </p:nvGrpSpPr>
          <p:grpSpPr>
            <a:xfrm rot="-5400000">
              <a:off x="0" y="0"/>
              <a:ext cx="1344319" cy="1344319"/>
              <a:chOff x="0" y="0"/>
              <a:chExt cx="683601" cy="683601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683601" cy="683601"/>
              </a:xfrm>
              <a:custGeom>
                <a:avLst/>
                <a:gdLst/>
                <a:ahLst/>
                <a:cxnLst/>
                <a:rect l="l" t="t" r="r" b="b"/>
                <a:pathLst>
                  <a:path w="683601" h="683601">
                    <a:moveTo>
                      <a:pt x="0" y="0"/>
                    </a:moveTo>
                    <a:lnTo>
                      <a:pt x="683601" y="0"/>
                    </a:lnTo>
                    <a:lnTo>
                      <a:pt x="683601" y="683601"/>
                    </a:lnTo>
                    <a:lnTo>
                      <a:pt x="0" y="683601"/>
                    </a:lnTo>
                    <a:close/>
                  </a:path>
                </a:pathLst>
              </a:custGeom>
              <a:solidFill>
                <a:srgbClr val="BEB59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4" name="TextBox 54"/>
              <p:cNvSpPr txBox="1"/>
              <p:nvPr/>
            </p:nvSpPr>
            <p:spPr>
              <a:xfrm>
                <a:off x="0" y="28575"/>
                <a:ext cx="683601" cy="655026"/>
              </a:xfrm>
              <a:prstGeom prst="rect">
                <a:avLst/>
              </a:prstGeom>
            </p:spPr>
            <p:txBody>
              <a:bodyPr lIns="55808" tIns="55808" rIns="55808" bIns="55808" rtlCol="0" anchor="ctr"/>
              <a:lstStyle/>
              <a:p>
                <a:pPr algn="ctr">
                  <a:lnSpc>
                    <a:spcPts val="2694"/>
                  </a:lnSpc>
                </a:pPr>
                <a:endParaRPr/>
              </a:p>
            </p:txBody>
          </p:sp>
        </p:grpSp>
        <p:sp>
          <p:nvSpPr>
            <p:cNvPr id="55" name="TextBox 55"/>
            <p:cNvSpPr txBox="1"/>
            <p:nvPr/>
          </p:nvSpPr>
          <p:spPr>
            <a:xfrm>
              <a:off x="0" y="252457"/>
              <a:ext cx="1344319" cy="10918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72"/>
                </a:lnSpc>
              </a:pPr>
              <a:r>
                <a:rPr lang="en-US" sz="56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4</a:t>
              </a:r>
            </a:p>
          </p:txBody>
        </p:sp>
      </p:grp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311482" y="3089935"/>
            <a:ext cx="1008239" cy="1008239"/>
            <a:chOff x="0" y="0"/>
            <a:chExt cx="683601" cy="68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FCC2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028700"/>
            <a:ext cx="7279280" cy="864071"/>
            <a:chOff x="0" y="0"/>
            <a:chExt cx="1934916" cy="22968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34916" cy="229680"/>
            </a:xfrm>
            <a:custGeom>
              <a:avLst/>
              <a:gdLst/>
              <a:ahLst/>
              <a:cxnLst/>
              <a:rect l="l" t="t" r="r" b="b"/>
              <a:pathLst>
                <a:path w="1934916" h="229680">
                  <a:moveTo>
                    <a:pt x="98911" y="0"/>
                  </a:moveTo>
                  <a:lnTo>
                    <a:pt x="1836005" y="0"/>
                  </a:lnTo>
                  <a:cubicBezTo>
                    <a:pt x="1862238" y="0"/>
                    <a:pt x="1887396" y="10421"/>
                    <a:pt x="1905945" y="28970"/>
                  </a:cubicBezTo>
                  <a:cubicBezTo>
                    <a:pt x="1924495" y="47520"/>
                    <a:pt x="1934916" y="72678"/>
                    <a:pt x="1934916" y="98911"/>
                  </a:cubicBezTo>
                  <a:lnTo>
                    <a:pt x="1934916" y="130769"/>
                  </a:lnTo>
                  <a:cubicBezTo>
                    <a:pt x="1934916" y="185396"/>
                    <a:pt x="1890632" y="229680"/>
                    <a:pt x="1836005" y="229680"/>
                  </a:cubicBezTo>
                  <a:lnTo>
                    <a:pt x="98911" y="229680"/>
                  </a:lnTo>
                  <a:cubicBezTo>
                    <a:pt x="72678" y="229680"/>
                    <a:pt x="47520" y="219259"/>
                    <a:pt x="28970" y="200710"/>
                  </a:cubicBezTo>
                  <a:cubicBezTo>
                    <a:pt x="10421" y="182160"/>
                    <a:pt x="0" y="157002"/>
                    <a:pt x="0" y="130769"/>
                  </a:cubicBezTo>
                  <a:lnTo>
                    <a:pt x="0" y="98911"/>
                  </a:lnTo>
                  <a:cubicBezTo>
                    <a:pt x="0" y="72678"/>
                    <a:pt x="10421" y="47520"/>
                    <a:pt x="28970" y="28970"/>
                  </a:cubicBezTo>
                  <a:cubicBezTo>
                    <a:pt x="47520" y="10421"/>
                    <a:pt x="72678" y="0"/>
                    <a:pt x="98911" y="0"/>
                  </a:cubicBezTo>
                  <a:close/>
                </a:path>
              </a:pathLst>
            </a:custGeom>
            <a:solidFill>
              <a:srgbClr val="2E2C2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934916" cy="267780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799" b="1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Steps in solving scheduling problems: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 rot="-5400000">
            <a:off x="16271522" y="0"/>
            <a:ext cx="1008239" cy="1008239"/>
            <a:chOff x="0" y="0"/>
            <a:chExt cx="683601" cy="6836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FCC2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17279761" y="0"/>
            <a:ext cx="1008239" cy="1008239"/>
            <a:chOff x="0" y="0"/>
            <a:chExt cx="683601" cy="6836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A5ADF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7524902" y="245141"/>
            <a:ext cx="517958" cy="517958"/>
          </a:xfrm>
          <a:custGeom>
            <a:avLst/>
            <a:gdLst/>
            <a:ahLst/>
            <a:cxnLst/>
            <a:rect l="l" t="t" r="r" b="b"/>
            <a:pathLst>
              <a:path w="517958" h="517958">
                <a:moveTo>
                  <a:pt x="0" y="0"/>
                </a:moveTo>
                <a:lnTo>
                  <a:pt x="517957" y="0"/>
                </a:lnTo>
                <a:lnTo>
                  <a:pt x="517957" y="517957"/>
                </a:lnTo>
                <a:lnTo>
                  <a:pt x="0" y="5179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5400000">
            <a:off x="16533399" y="144763"/>
            <a:ext cx="484486" cy="718713"/>
          </a:xfrm>
          <a:custGeom>
            <a:avLst/>
            <a:gdLst/>
            <a:ahLst/>
            <a:cxnLst/>
            <a:rect l="l" t="t" r="r" b="b"/>
            <a:pathLst>
              <a:path w="484486" h="718713">
                <a:moveTo>
                  <a:pt x="0" y="0"/>
                </a:moveTo>
                <a:lnTo>
                  <a:pt x="484485" y="0"/>
                </a:lnTo>
                <a:lnTo>
                  <a:pt x="484485" y="718713"/>
                </a:lnTo>
                <a:lnTo>
                  <a:pt x="0" y="7187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/>
          <p:nvPr/>
        </p:nvGrpSpPr>
        <p:grpSpPr>
          <a:xfrm rot="-5400000">
            <a:off x="16271522" y="1008239"/>
            <a:ext cx="1008239" cy="1008239"/>
            <a:chOff x="0" y="0"/>
            <a:chExt cx="683601" cy="68360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1368B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17279761" y="1008239"/>
            <a:ext cx="1008239" cy="1008239"/>
            <a:chOff x="0" y="0"/>
            <a:chExt cx="683601" cy="68360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47D5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6447280" y="1188602"/>
            <a:ext cx="651375" cy="647513"/>
          </a:xfrm>
          <a:custGeom>
            <a:avLst/>
            <a:gdLst/>
            <a:ahLst/>
            <a:cxnLst/>
            <a:rect l="l" t="t" r="r" b="b"/>
            <a:pathLst>
              <a:path w="651375" h="647513">
                <a:moveTo>
                  <a:pt x="0" y="0"/>
                </a:moveTo>
                <a:lnTo>
                  <a:pt x="651375" y="0"/>
                </a:lnTo>
                <a:lnTo>
                  <a:pt x="651375" y="647513"/>
                </a:lnTo>
                <a:lnTo>
                  <a:pt x="0" y="64751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7460750" y="1178306"/>
            <a:ext cx="646260" cy="668105"/>
          </a:xfrm>
          <a:custGeom>
            <a:avLst/>
            <a:gdLst/>
            <a:ahLst/>
            <a:cxnLst/>
            <a:rect l="l" t="t" r="r" b="b"/>
            <a:pathLst>
              <a:path w="646260" h="668105">
                <a:moveTo>
                  <a:pt x="0" y="0"/>
                </a:moveTo>
                <a:lnTo>
                  <a:pt x="646260" y="0"/>
                </a:lnTo>
                <a:lnTo>
                  <a:pt x="646260" y="668105"/>
                </a:lnTo>
                <a:lnTo>
                  <a:pt x="0" y="66810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4" name="Group 24"/>
          <p:cNvGrpSpPr/>
          <p:nvPr/>
        </p:nvGrpSpPr>
        <p:grpSpPr>
          <a:xfrm rot="-5400000">
            <a:off x="15265171" y="0"/>
            <a:ext cx="1008239" cy="1008239"/>
            <a:chOff x="0" y="0"/>
            <a:chExt cx="683601" cy="68360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47D5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5400000">
            <a:off x="17279761" y="2016478"/>
            <a:ext cx="1008239" cy="1008239"/>
            <a:chOff x="0" y="0"/>
            <a:chExt cx="683601" cy="68360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FCC2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15461616" y="262664"/>
            <a:ext cx="615348" cy="482911"/>
          </a:xfrm>
          <a:custGeom>
            <a:avLst/>
            <a:gdLst/>
            <a:ahLst/>
            <a:cxnLst/>
            <a:rect l="l" t="t" r="r" b="b"/>
            <a:pathLst>
              <a:path w="615348" h="482911">
                <a:moveTo>
                  <a:pt x="0" y="0"/>
                </a:moveTo>
                <a:lnTo>
                  <a:pt x="615348" y="0"/>
                </a:lnTo>
                <a:lnTo>
                  <a:pt x="615348" y="482911"/>
                </a:lnTo>
                <a:lnTo>
                  <a:pt x="0" y="48291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17417747" y="2154464"/>
            <a:ext cx="732267" cy="732267"/>
          </a:xfrm>
          <a:custGeom>
            <a:avLst/>
            <a:gdLst/>
            <a:ahLst/>
            <a:cxnLst/>
            <a:rect l="l" t="t" r="r" b="b"/>
            <a:pathLst>
              <a:path w="732267" h="732267">
                <a:moveTo>
                  <a:pt x="0" y="0"/>
                </a:moveTo>
                <a:lnTo>
                  <a:pt x="732267" y="0"/>
                </a:lnTo>
                <a:lnTo>
                  <a:pt x="732267" y="732267"/>
                </a:lnTo>
                <a:lnTo>
                  <a:pt x="0" y="73226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2430950" y="4671327"/>
            <a:ext cx="13646015" cy="3701481"/>
          </a:xfrm>
          <a:custGeom>
            <a:avLst/>
            <a:gdLst/>
            <a:ahLst/>
            <a:cxnLst/>
            <a:rect l="l" t="t" r="r" b="b"/>
            <a:pathLst>
              <a:path w="13646015" h="3701481">
                <a:moveTo>
                  <a:pt x="0" y="0"/>
                </a:moveTo>
                <a:lnTo>
                  <a:pt x="13646014" y="0"/>
                </a:lnTo>
                <a:lnTo>
                  <a:pt x="13646014" y="3701481"/>
                </a:lnTo>
                <a:lnTo>
                  <a:pt x="0" y="370148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2680088" y="2974224"/>
            <a:ext cx="13089203" cy="1411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32"/>
              </a:lnSpc>
            </a:pPr>
            <a:r>
              <a:rPr lang="en-US" sz="8600">
                <a:solidFill>
                  <a:srgbClr val="2E2C2B"/>
                </a:solidFill>
                <a:latin typeface="Chunk Five"/>
                <a:ea typeface="Chunk Five"/>
                <a:cs typeface="Chunk Five"/>
                <a:sym typeface="Chunk Five"/>
              </a:rPr>
              <a:t>Chromosome Structure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12349" y="8816814"/>
            <a:ext cx="7600950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0"/>
              </a:lnSpc>
            </a:pPr>
            <a:r>
              <a:rPr lang="en-US" sz="2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Mandatory Activity - Work, Class, Sleep, Eat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852189" y="8816814"/>
            <a:ext cx="6923453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0"/>
              </a:lnSpc>
            </a:pPr>
            <a:r>
              <a:rPr lang="en-US" sz="2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Beneficial Activity -  Rest, Exercise, Socializing, Leisure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11482" y="3174503"/>
            <a:ext cx="1008239" cy="923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72"/>
              </a:lnSpc>
            </a:pPr>
            <a:r>
              <a:rPr lang="en-US" sz="56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1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28700" y="1512111"/>
            <a:ext cx="1008239" cy="1008239"/>
            <a:chOff x="0" y="0"/>
            <a:chExt cx="683601" cy="683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FCC2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331063"/>
            <a:ext cx="7279280" cy="864071"/>
            <a:chOff x="0" y="0"/>
            <a:chExt cx="1934916" cy="22968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34916" cy="229680"/>
            </a:xfrm>
            <a:custGeom>
              <a:avLst/>
              <a:gdLst/>
              <a:ahLst/>
              <a:cxnLst/>
              <a:rect l="l" t="t" r="r" b="b"/>
              <a:pathLst>
                <a:path w="1934916" h="229680">
                  <a:moveTo>
                    <a:pt x="98911" y="0"/>
                  </a:moveTo>
                  <a:lnTo>
                    <a:pt x="1836005" y="0"/>
                  </a:lnTo>
                  <a:cubicBezTo>
                    <a:pt x="1862238" y="0"/>
                    <a:pt x="1887396" y="10421"/>
                    <a:pt x="1905945" y="28970"/>
                  </a:cubicBezTo>
                  <a:cubicBezTo>
                    <a:pt x="1924495" y="47520"/>
                    <a:pt x="1934916" y="72678"/>
                    <a:pt x="1934916" y="98911"/>
                  </a:cubicBezTo>
                  <a:lnTo>
                    <a:pt x="1934916" y="130769"/>
                  </a:lnTo>
                  <a:cubicBezTo>
                    <a:pt x="1934916" y="185396"/>
                    <a:pt x="1890632" y="229680"/>
                    <a:pt x="1836005" y="229680"/>
                  </a:cubicBezTo>
                  <a:lnTo>
                    <a:pt x="98911" y="229680"/>
                  </a:lnTo>
                  <a:cubicBezTo>
                    <a:pt x="72678" y="229680"/>
                    <a:pt x="47520" y="219259"/>
                    <a:pt x="28970" y="200710"/>
                  </a:cubicBezTo>
                  <a:cubicBezTo>
                    <a:pt x="10421" y="182160"/>
                    <a:pt x="0" y="157002"/>
                    <a:pt x="0" y="130769"/>
                  </a:cubicBezTo>
                  <a:lnTo>
                    <a:pt x="0" y="98911"/>
                  </a:lnTo>
                  <a:cubicBezTo>
                    <a:pt x="0" y="72678"/>
                    <a:pt x="10421" y="47520"/>
                    <a:pt x="28970" y="28970"/>
                  </a:cubicBezTo>
                  <a:cubicBezTo>
                    <a:pt x="47520" y="10421"/>
                    <a:pt x="72678" y="0"/>
                    <a:pt x="98911" y="0"/>
                  </a:cubicBezTo>
                  <a:close/>
                </a:path>
              </a:pathLst>
            </a:custGeom>
            <a:solidFill>
              <a:srgbClr val="2E2C2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934916" cy="267780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799" b="1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Steps in solving scheduling problems: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 rot="-5400000">
            <a:off x="16271522" y="0"/>
            <a:ext cx="1008239" cy="1008239"/>
            <a:chOff x="0" y="0"/>
            <a:chExt cx="683601" cy="6836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FCC2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17279761" y="0"/>
            <a:ext cx="1008239" cy="1008239"/>
            <a:chOff x="0" y="0"/>
            <a:chExt cx="683601" cy="6836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A5ADF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7524902" y="245141"/>
            <a:ext cx="517958" cy="517958"/>
          </a:xfrm>
          <a:custGeom>
            <a:avLst/>
            <a:gdLst/>
            <a:ahLst/>
            <a:cxnLst/>
            <a:rect l="l" t="t" r="r" b="b"/>
            <a:pathLst>
              <a:path w="517958" h="517958">
                <a:moveTo>
                  <a:pt x="0" y="0"/>
                </a:moveTo>
                <a:lnTo>
                  <a:pt x="517957" y="0"/>
                </a:lnTo>
                <a:lnTo>
                  <a:pt x="517957" y="517957"/>
                </a:lnTo>
                <a:lnTo>
                  <a:pt x="0" y="5179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5400000">
            <a:off x="16533399" y="144763"/>
            <a:ext cx="484486" cy="718713"/>
          </a:xfrm>
          <a:custGeom>
            <a:avLst/>
            <a:gdLst/>
            <a:ahLst/>
            <a:cxnLst/>
            <a:rect l="l" t="t" r="r" b="b"/>
            <a:pathLst>
              <a:path w="484486" h="718713">
                <a:moveTo>
                  <a:pt x="0" y="0"/>
                </a:moveTo>
                <a:lnTo>
                  <a:pt x="484485" y="0"/>
                </a:lnTo>
                <a:lnTo>
                  <a:pt x="484485" y="718713"/>
                </a:lnTo>
                <a:lnTo>
                  <a:pt x="0" y="7187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/>
          <p:nvPr/>
        </p:nvGrpSpPr>
        <p:grpSpPr>
          <a:xfrm rot="-5400000">
            <a:off x="16271522" y="1008239"/>
            <a:ext cx="1008239" cy="1008239"/>
            <a:chOff x="0" y="0"/>
            <a:chExt cx="683601" cy="68360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1368B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17279761" y="1008239"/>
            <a:ext cx="1008239" cy="1008239"/>
            <a:chOff x="0" y="0"/>
            <a:chExt cx="683601" cy="68360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47D5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6447280" y="1188602"/>
            <a:ext cx="651375" cy="647513"/>
          </a:xfrm>
          <a:custGeom>
            <a:avLst/>
            <a:gdLst/>
            <a:ahLst/>
            <a:cxnLst/>
            <a:rect l="l" t="t" r="r" b="b"/>
            <a:pathLst>
              <a:path w="651375" h="647513">
                <a:moveTo>
                  <a:pt x="0" y="0"/>
                </a:moveTo>
                <a:lnTo>
                  <a:pt x="651375" y="0"/>
                </a:lnTo>
                <a:lnTo>
                  <a:pt x="651375" y="647513"/>
                </a:lnTo>
                <a:lnTo>
                  <a:pt x="0" y="64751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7460750" y="1178306"/>
            <a:ext cx="646260" cy="668105"/>
          </a:xfrm>
          <a:custGeom>
            <a:avLst/>
            <a:gdLst/>
            <a:ahLst/>
            <a:cxnLst/>
            <a:rect l="l" t="t" r="r" b="b"/>
            <a:pathLst>
              <a:path w="646260" h="668105">
                <a:moveTo>
                  <a:pt x="0" y="0"/>
                </a:moveTo>
                <a:lnTo>
                  <a:pt x="646260" y="0"/>
                </a:lnTo>
                <a:lnTo>
                  <a:pt x="646260" y="668105"/>
                </a:lnTo>
                <a:lnTo>
                  <a:pt x="0" y="66810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4" name="Group 24"/>
          <p:cNvGrpSpPr/>
          <p:nvPr/>
        </p:nvGrpSpPr>
        <p:grpSpPr>
          <a:xfrm rot="-5400000">
            <a:off x="15265171" y="0"/>
            <a:ext cx="1008239" cy="1008239"/>
            <a:chOff x="0" y="0"/>
            <a:chExt cx="683601" cy="68360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47D5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5400000">
            <a:off x="17279761" y="2016478"/>
            <a:ext cx="1008239" cy="1008239"/>
            <a:chOff x="0" y="0"/>
            <a:chExt cx="683601" cy="68360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683601" cy="683601"/>
            </a:xfrm>
            <a:custGeom>
              <a:avLst/>
              <a:gdLst/>
              <a:ahLst/>
              <a:cxnLst/>
              <a:rect l="l" t="t" r="r" b="b"/>
              <a:pathLst>
                <a:path w="683601" h="683601">
                  <a:moveTo>
                    <a:pt x="0" y="0"/>
                  </a:moveTo>
                  <a:lnTo>
                    <a:pt x="683601" y="0"/>
                  </a:lnTo>
                  <a:lnTo>
                    <a:pt x="683601" y="683601"/>
                  </a:lnTo>
                  <a:lnTo>
                    <a:pt x="0" y="683601"/>
                  </a:lnTo>
                  <a:close/>
                </a:path>
              </a:pathLst>
            </a:custGeom>
            <a:solidFill>
              <a:srgbClr val="FFCC2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38100"/>
              <a:ext cx="683601" cy="645501"/>
            </a:xfrm>
            <a:prstGeom prst="rect">
              <a:avLst/>
            </a:prstGeom>
          </p:spPr>
          <p:txBody>
            <a:bodyPr lIns="55808" tIns="55808" rIns="55808" bIns="55808" rtlCol="0" anchor="ctr"/>
            <a:lstStyle/>
            <a:p>
              <a:pPr algn="ctr">
                <a:lnSpc>
                  <a:spcPts val="2694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15461616" y="262664"/>
            <a:ext cx="615348" cy="482911"/>
          </a:xfrm>
          <a:custGeom>
            <a:avLst/>
            <a:gdLst/>
            <a:ahLst/>
            <a:cxnLst/>
            <a:rect l="l" t="t" r="r" b="b"/>
            <a:pathLst>
              <a:path w="615348" h="482911">
                <a:moveTo>
                  <a:pt x="0" y="0"/>
                </a:moveTo>
                <a:lnTo>
                  <a:pt x="615348" y="0"/>
                </a:lnTo>
                <a:lnTo>
                  <a:pt x="615348" y="482911"/>
                </a:lnTo>
                <a:lnTo>
                  <a:pt x="0" y="48291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17417747" y="2154464"/>
            <a:ext cx="732267" cy="732267"/>
          </a:xfrm>
          <a:custGeom>
            <a:avLst/>
            <a:gdLst/>
            <a:ahLst/>
            <a:cxnLst/>
            <a:rect l="l" t="t" r="r" b="b"/>
            <a:pathLst>
              <a:path w="732267" h="732267">
                <a:moveTo>
                  <a:pt x="0" y="0"/>
                </a:moveTo>
                <a:lnTo>
                  <a:pt x="732267" y="0"/>
                </a:lnTo>
                <a:lnTo>
                  <a:pt x="732267" y="732267"/>
                </a:lnTo>
                <a:lnTo>
                  <a:pt x="0" y="73226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1155704" y="3024717"/>
            <a:ext cx="7025273" cy="6619627"/>
          </a:xfrm>
          <a:custGeom>
            <a:avLst/>
            <a:gdLst/>
            <a:ahLst/>
            <a:cxnLst/>
            <a:rect l="l" t="t" r="r" b="b"/>
            <a:pathLst>
              <a:path w="7025273" h="6619627">
                <a:moveTo>
                  <a:pt x="0" y="0"/>
                </a:moveTo>
                <a:lnTo>
                  <a:pt x="7025272" y="0"/>
                </a:lnTo>
                <a:lnTo>
                  <a:pt x="7025272" y="6619627"/>
                </a:lnTo>
                <a:lnTo>
                  <a:pt x="0" y="6619627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r="-1984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2397306" y="1396400"/>
            <a:ext cx="10778737" cy="1411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32"/>
              </a:lnSpc>
            </a:pPr>
            <a:r>
              <a:rPr lang="en-US" sz="8600">
                <a:solidFill>
                  <a:srgbClr val="2E2C2B"/>
                </a:solidFill>
                <a:latin typeface="Chunk Five"/>
                <a:ea typeface="Chunk Five"/>
                <a:cs typeface="Chunk Five"/>
                <a:sym typeface="Chunk Five"/>
              </a:rPr>
              <a:t>Fitness Function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28700" y="1596679"/>
            <a:ext cx="1008239" cy="923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72"/>
              </a:lnSpc>
            </a:pPr>
            <a:r>
              <a:rPr lang="en-US" sz="56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2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709279" y="2680428"/>
            <a:ext cx="8386822" cy="7336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94"/>
              </a:lnSpc>
            </a:pPr>
            <a:r>
              <a:rPr lang="en-US" sz="244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Example of Penalty:</a:t>
            </a:r>
          </a:p>
          <a:p>
            <a:pPr algn="l">
              <a:lnSpc>
                <a:spcPts val="2694"/>
              </a:lnSpc>
            </a:pPr>
            <a:endParaRPr lang="en-US" sz="2449" b="1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2694"/>
              </a:lnSpc>
            </a:pPr>
            <a:r>
              <a:rPr lang="en-US" sz="244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1. Not Working Enough Hours: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Penalty: -1000 * hours_missed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Dead individual if no work in a week: score = -infinity.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endParaRPr lang="en-US" sz="244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2. Class Attendance: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Penalty: -100 * hours_missed.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endParaRPr lang="en-US" sz="244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3. Missing Sunday commute:</a:t>
            </a:r>
            <a:r>
              <a:rPr lang="en-US" sz="244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-50.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endParaRPr lang="en-US" sz="244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4. Not Sleeping Enough: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Penalty: -100 * hours_missed.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endParaRPr lang="en-US" sz="244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5. Skipping Meals: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Penalty: -50 * meals_missed.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endParaRPr lang="en-US" sz="244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6.Not Engaging in Beneficial Activities (e.g., Exercise):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Penalty: -20; reward for engagement: +10 * hours.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endParaRPr lang="en-US" sz="244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7.Skipping Personal Care:</a:t>
            </a:r>
          </a:p>
          <a:p>
            <a:pPr algn="l">
              <a:lnSpc>
                <a:spcPts val="2694"/>
              </a:lnSpc>
              <a:spcBef>
                <a:spcPct val="0"/>
              </a:spcBef>
            </a:pPr>
            <a:r>
              <a:rPr lang="en-US" sz="244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Penalty: -30.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568381" y="8617842"/>
            <a:ext cx="1957237" cy="297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</a:pPr>
            <a:r>
              <a:rPr lang="en-US" sz="1800" i="1">
                <a:solidFill>
                  <a:srgbClr val="65AA92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Reward + 300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28212" y="4340199"/>
            <a:ext cx="1957237" cy="297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</a:pPr>
            <a:r>
              <a:rPr lang="en-US" sz="1800" i="1">
                <a:solidFill>
                  <a:srgbClr val="FF3131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Penalty - 1000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687652"/>
            <a:ext cx="9144000" cy="6599348"/>
          </a:xfrm>
          <a:custGeom>
            <a:avLst/>
            <a:gdLst/>
            <a:ahLst/>
            <a:cxnLst/>
            <a:rect l="l" t="t" r="r" b="b"/>
            <a:pathLst>
              <a:path w="9144000" h="6599348">
                <a:moveTo>
                  <a:pt x="0" y="0"/>
                </a:moveTo>
                <a:lnTo>
                  <a:pt x="9144000" y="0"/>
                </a:lnTo>
                <a:lnTo>
                  <a:pt x="9144000" y="6599348"/>
                </a:lnTo>
                <a:lnTo>
                  <a:pt x="0" y="65993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38" r="-24559" b="-10664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989575" y="3687652"/>
            <a:ext cx="9298425" cy="6599348"/>
          </a:xfrm>
          <a:custGeom>
            <a:avLst/>
            <a:gdLst/>
            <a:ahLst/>
            <a:cxnLst/>
            <a:rect l="l" t="t" r="r" b="b"/>
            <a:pathLst>
              <a:path w="9298425" h="6599348">
                <a:moveTo>
                  <a:pt x="0" y="0"/>
                </a:moveTo>
                <a:lnTo>
                  <a:pt x="9298425" y="0"/>
                </a:lnTo>
                <a:lnTo>
                  <a:pt x="9298425" y="6599348"/>
                </a:lnTo>
                <a:lnTo>
                  <a:pt x="0" y="65993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0000" r="-2029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080786" y="219986"/>
            <a:ext cx="1976808" cy="3467666"/>
          </a:xfrm>
          <a:custGeom>
            <a:avLst/>
            <a:gdLst/>
            <a:ahLst/>
            <a:cxnLst/>
            <a:rect l="l" t="t" r="r" b="b"/>
            <a:pathLst>
              <a:path w="1976808" h="3467666">
                <a:moveTo>
                  <a:pt x="0" y="0"/>
                </a:moveTo>
                <a:lnTo>
                  <a:pt x="1976808" y="0"/>
                </a:lnTo>
                <a:lnTo>
                  <a:pt x="1976808" y="3467666"/>
                </a:lnTo>
                <a:lnTo>
                  <a:pt x="0" y="34676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86031" t="-7535" r="-7936" b="-359260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548930" y="5615382"/>
            <a:ext cx="1363731" cy="821067"/>
            <a:chOff x="0" y="0"/>
            <a:chExt cx="359172" cy="2162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59172" cy="216248"/>
            </a:xfrm>
            <a:custGeom>
              <a:avLst/>
              <a:gdLst/>
              <a:ahLst/>
              <a:cxnLst/>
              <a:rect l="l" t="t" r="r" b="b"/>
              <a:pathLst>
                <a:path w="359172" h="216248">
                  <a:moveTo>
                    <a:pt x="0" y="0"/>
                  </a:moveTo>
                  <a:lnTo>
                    <a:pt x="359172" y="0"/>
                  </a:lnTo>
                  <a:lnTo>
                    <a:pt x="359172" y="216248"/>
                  </a:lnTo>
                  <a:lnTo>
                    <a:pt x="0" y="2162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59172" cy="263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1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48930" y="1180670"/>
            <a:ext cx="8834775" cy="653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460"/>
              </a:lnSpc>
            </a:pPr>
            <a:r>
              <a:rPr lang="en-US" sz="3900" i="1">
                <a:solidFill>
                  <a:srgbClr val="000000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Weekly Result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8930" y="2009345"/>
            <a:ext cx="15157991" cy="1535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39"/>
              </a:lnSpc>
            </a:pPr>
            <a:r>
              <a:rPr lang="en-US" sz="3899" b="1">
                <a:solidFill>
                  <a:srgbClr val="FF313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Socializing Less</a:t>
            </a:r>
            <a:r>
              <a:rPr lang="en-US" sz="38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and </a:t>
            </a:r>
            <a:r>
              <a:rPr lang="en-US" sz="3899" b="1">
                <a:solidFill>
                  <a:srgbClr val="FCCC3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Leisure Less</a:t>
            </a:r>
            <a:r>
              <a:rPr lang="en-US" sz="38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= Time to </a:t>
            </a:r>
            <a:r>
              <a:rPr lang="en-US" sz="3899" b="1">
                <a:solidFill>
                  <a:srgbClr val="6C8BD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More Rest</a:t>
            </a:r>
            <a:r>
              <a:rPr lang="en-US" sz="38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and </a:t>
            </a:r>
            <a:r>
              <a:rPr lang="en-US" sz="3899" b="1">
                <a:solidFill>
                  <a:srgbClr val="38B6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More Exercise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715876" y="8437233"/>
            <a:ext cx="1363731" cy="821067"/>
            <a:chOff x="0" y="0"/>
            <a:chExt cx="359172" cy="21624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9172" cy="216248"/>
            </a:xfrm>
            <a:custGeom>
              <a:avLst/>
              <a:gdLst/>
              <a:ahLst/>
              <a:cxnLst/>
              <a:rect l="l" t="t" r="r" b="b"/>
              <a:pathLst>
                <a:path w="359172" h="216248">
                  <a:moveTo>
                    <a:pt x="0" y="0"/>
                  </a:moveTo>
                  <a:lnTo>
                    <a:pt x="359172" y="0"/>
                  </a:lnTo>
                  <a:lnTo>
                    <a:pt x="359172" y="216248"/>
                  </a:lnTo>
                  <a:lnTo>
                    <a:pt x="0" y="2162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359172" cy="263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2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398341" y="5615382"/>
            <a:ext cx="1363731" cy="821067"/>
            <a:chOff x="0" y="0"/>
            <a:chExt cx="359172" cy="21624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59172" cy="216248"/>
            </a:xfrm>
            <a:custGeom>
              <a:avLst/>
              <a:gdLst/>
              <a:ahLst/>
              <a:cxnLst/>
              <a:rect l="l" t="t" r="r" b="b"/>
              <a:pathLst>
                <a:path w="359172" h="216248">
                  <a:moveTo>
                    <a:pt x="0" y="0"/>
                  </a:moveTo>
                  <a:lnTo>
                    <a:pt x="359172" y="0"/>
                  </a:lnTo>
                  <a:lnTo>
                    <a:pt x="359172" y="216248"/>
                  </a:lnTo>
                  <a:lnTo>
                    <a:pt x="0" y="2162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359172" cy="263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4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859228" y="6576792"/>
            <a:ext cx="1363731" cy="821067"/>
            <a:chOff x="0" y="0"/>
            <a:chExt cx="359172" cy="21624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59172" cy="216248"/>
            </a:xfrm>
            <a:custGeom>
              <a:avLst/>
              <a:gdLst/>
              <a:ahLst/>
              <a:cxnLst/>
              <a:rect l="l" t="t" r="r" b="b"/>
              <a:pathLst>
                <a:path w="359172" h="216248">
                  <a:moveTo>
                    <a:pt x="0" y="0"/>
                  </a:moveTo>
                  <a:lnTo>
                    <a:pt x="359172" y="0"/>
                  </a:lnTo>
                  <a:lnTo>
                    <a:pt x="359172" y="216248"/>
                  </a:lnTo>
                  <a:lnTo>
                    <a:pt x="0" y="2162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359172" cy="263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3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857624" y="8437233"/>
            <a:ext cx="1363731" cy="821067"/>
            <a:chOff x="0" y="0"/>
            <a:chExt cx="359172" cy="21624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59172" cy="216248"/>
            </a:xfrm>
            <a:custGeom>
              <a:avLst/>
              <a:gdLst/>
              <a:ahLst/>
              <a:cxnLst/>
              <a:rect l="l" t="t" r="r" b="b"/>
              <a:pathLst>
                <a:path w="359172" h="216248">
                  <a:moveTo>
                    <a:pt x="0" y="0"/>
                  </a:moveTo>
                  <a:lnTo>
                    <a:pt x="359172" y="0"/>
                  </a:lnTo>
                  <a:lnTo>
                    <a:pt x="359172" y="216248"/>
                  </a:lnTo>
                  <a:lnTo>
                    <a:pt x="0" y="2162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359172" cy="263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2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654326" y="5451619"/>
            <a:ext cx="1363731" cy="821067"/>
            <a:chOff x="0" y="0"/>
            <a:chExt cx="359172" cy="21624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359172" cy="216248"/>
            </a:xfrm>
            <a:custGeom>
              <a:avLst/>
              <a:gdLst/>
              <a:ahLst/>
              <a:cxnLst/>
              <a:rect l="l" t="t" r="r" b="b"/>
              <a:pathLst>
                <a:path w="359172" h="216248">
                  <a:moveTo>
                    <a:pt x="0" y="0"/>
                  </a:moveTo>
                  <a:lnTo>
                    <a:pt x="359172" y="0"/>
                  </a:lnTo>
                  <a:lnTo>
                    <a:pt x="359172" y="216248"/>
                  </a:lnTo>
                  <a:lnTo>
                    <a:pt x="0" y="2162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359172" cy="263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1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398920" y="5615382"/>
            <a:ext cx="1363731" cy="821067"/>
            <a:chOff x="0" y="0"/>
            <a:chExt cx="359172" cy="21624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359172" cy="216248"/>
            </a:xfrm>
            <a:custGeom>
              <a:avLst/>
              <a:gdLst/>
              <a:ahLst/>
              <a:cxnLst/>
              <a:rect l="l" t="t" r="r" b="b"/>
              <a:pathLst>
                <a:path w="359172" h="216248">
                  <a:moveTo>
                    <a:pt x="0" y="0"/>
                  </a:moveTo>
                  <a:lnTo>
                    <a:pt x="359172" y="0"/>
                  </a:lnTo>
                  <a:lnTo>
                    <a:pt x="359172" y="216248"/>
                  </a:lnTo>
                  <a:lnTo>
                    <a:pt x="0" y="2162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359172" cy="263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4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1930194" y="6576792"/>
            <a:ext cx="1363731" cy="821067"/>
            <a:chOff x="0" y="0"/>
            <a:chExt cx="359172" cy="216248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59172" cy="216248"/>
            </a:xfrm>
            <a:custGeom>
              <a:avLst/>
              <a:gdLst/>
              <a:ahLst/>
              <a:cxnLst/>
              <a:rect l="l" t="t" r="r" b="b"/>
              <a:pathLst>
                <a:path w="359172" h="216248">
                  <a:moveTo>
                    <a:pt x="0" y="0"/>
                  </a:moveTo>
                  <a:lnTo>
                    <a:pt x="359172" y="0"/>
                  </a:lnTo>
                  <a:lnTo>
                    <a:pt x="359172" y="216248"/>
                  </a:lnTo>
                  <a:lnTo>
                    <a:pt x="0" y="2162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359172" cy="263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3</a:t>
              </a:r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548930" y="-27664"/>
            <a:ext cx="11672425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What the result telling us?</a:t>
            </a: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2506" y="1948383"/>
            <a:ext cx="11054808" cy="904877"/>
            <a:chOff x="0" y="0"/>
            <a:chExt cx="2911554" cy="2383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11554" cy="238322"/>
            </a:xfrm>
            <a:custGeom>
              <a:avLst/>
              <a:gdLst/>
              <a:ahLst/>
              <a:cxnLst/>
              <a:rect l="l" t="t" r="r" b="b"/>
              <a:pathLst>
                <a:path w="2911554" h="238322">
                  <a:moveTo>
                    <a:pt x="0" y="0"/>
                  </a:moveTo>
                  <a:lnTo>
                    <a:pt x="2911554" y="0"/>
                  </a:lnTo>
                  <a:lnTo>
                    <a:pt x="2911554" y="238322"/>
                  </a:lnTo>
                  <a:lnTo>
                    <a:pt x="0" y="2383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911554" cy="285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3544777"/>
            <a:ext cx="12361322" cy="6180661"/>
          </a:xfrm>
          <a:custGeom>
            <a:avLst/>
            <a:gdLst/>
            <a:ahLst/>
            <a:cxnLst/>
            <a:rect l="l" t="t" r="r" b="b"/>
            <a:pathLst>
              <a:path w="12361322" h="6180661">
                <a:moveTo>
                  <a:pt x="0" y="0"/>
                </a:moveTo>
                <a:lnTo>
                  <a:pt x="12361322" y="0"/>
                </a:lnTo>
                <a:lnTo>
                  <a:pt x="12361322" y="6180661"/>
                </a:lnTo>
                <a:lnTo>
                  <a:pt x="0" y="61806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2221356" y="5618313"/>
            <a:ext cx="6066644" cy="3639987"/>
          </a:xfrm>
          <a:custGeom>
            <a:avLst/>
            <a:gdLst/>
            <a:ahLst/>
            <a:cxnLst/>
            <a:rect l="l" t="t" r="r" b="b"/>
            <a:pathLst>
              <a:path w="6066644" h="3639987">
                <a:moveTo>
                  <a:pt x="0" y="0"/>
                </a:moveTo>
                <a:lnTo>
                  <a:pt x="6066644" y="0"/>
                </a:lnTo>
                <a:lnTo>
                  <a:pt x="6066644" y="3639987"/>
                </a:lnTo>
                <a:lnTo>
                  <a:pt x="0" y="36399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FF3131"/>
            </a:solidFill>
            <a:prstDash val="dash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548930" y="1180670"/>
            <a:ext cx="8834775" cy="653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460"/>
              </a:lnSpc>
            </a:pPr>
            <a:r>
              <a:rPr lang="en-US" sz="3900" i="1">
                <a:solidFill>
                  <a:srgbClr val="000000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Daily Result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48930" y="2009345"/>
            <a:ext cx="16564761" cy="1535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39"/>
              </a:lnSpc>
            </a:pPr>
            <a:r>
              <a:rPr lang="en-US" sz="3899" b="1">
                <a:solidFill>
                  <a:srgbClr val="FF313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More Work</a:t>
            </a:r>
            <a:r>
              <a:rPr lang="en-US" sz="38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and </a:t>
            </a:r>
            <a:r>
              <a:rPr lang="en-US" sz="3899" b="1">
                <a:solidFill>
                  <a:srgbClr val="FCCC3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More Study </a:t>
            </a:r>
            <a:r>
              <a:rPr lang="en-US" sz="38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and</a:t>
            </a:r>
            <a:r>
              <a:rPr lang="en-US" sz="3899" b="1">
                <a:solidFill>
                  <a:srgbClr val="FCCC3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3899" b="1">
                <a:solidFill>
                  <a:srgbClr val="C08A0E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More Sleep</a:t>
            </a:r>
            <a:r>
              <a:rPr lang="en-US" sz="3899">
                <a:solidFill>
                  <a:srgbClr val="C08A0E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8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= Time to </a:t>
            </a:r>
            <a:r>
              <a:rPr lang="en-US" sz="3899" b="1">
                <a:solidFill>
                  <a:srgbClr val="6C8BD7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Less Rest</a:t>
            </a:r>
            <a:r>
              <a:rPr lang="en-US" sz="38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and </a:t>
            </a:r>
            <a:r>
              <a:rPr lang="en-US" sz="3899" b="1">
                <a:solidFill>
                  <a:srgbClr val="38B6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Less Personal Care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8930" y="-27664"/>
            <a:ext cx="11672425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What the result telling us?</a:t>
            </a:r>
          </a:p>
        </p:txBody>
      </p:sp>
      <p:sp>
        <p:nvSpPr>
          <p:cNvPr id="10" name="AutoShape 10"/>
          <p:cNvSpPr/>
          <p:nvPr/>
        </p:nvSpPr>
        <p:spPr>
          <a:xfrm>
            <a:off x="11467314" y="2853261"/>
            <a:ext cx="3787364" cy="2765053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 rot="2406253">
            <a:off x="12603292" y="3812638"/>
            <a:ext cx="1957237" cy="297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</a:pPr>
            <a:r>
              <a:rPr lang="en-US" sz="1800" i="1">
                <a:solidFill>
                  <a:srgbClr val="000000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More productivity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3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8930" y="1172486"/>
            <a:ext cx="10951815" cy="326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4"/>
              </a:lnSpc>
              <a:spcBef>
                <a:spcPct val="0"/>
              </a:spcBef>
            </a:pPr>
            <a:r>
              <a:rPr lang="en-US" sz="244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EXECUTION TIME COMPARISON:  BRUTE FORCE VS GENETIC ALGORITHM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48930" y="-27664"/>
            <a:ext cx="12942688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Brute Force vs GA</a:t>
            </a:r>
          </a:p>
        </p:txBody>
      </p:sp>
      <p:sp>
        <p:nvSpPr>
          <p:cNvPr id="4" name="Freeform 4"/>
          <p:cNvSpPr/>
          <p:nvPr/>
        </p:nvSpPr>
        <p:spPr>
          <a:xfrm>
            <a:off x="2848320" y="1663532"/>
            <a:ext cx="14716131" cy="8623468"/>
          </a:xfrm>
          <a:custGeom>
            <a:avLst/>
            <a:gdLst/>
            <a:ahLst/>
            <a:cxnLst/>
            <a:rect l="l" t="t" r="r" b="b"/>
            <a:pathLst>
              <a:path w="14716131" h="8623468">
                <a:moveTo>
                  <a:pt x="0" y="0"/>
                </a:moveTo>
                <a:lnTo>
                  <a:pt x="14716132" y="0"/>
                </a:lnTo>
                <a:lnTo>
                  <a:pt x="14716132" y="8623468"/>
                </a:lnTo>
                <a:lnTo>
                  <a:pt x="0" y="8623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46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0938792" y="8918364"/>
            <a:ext cx="1123907" cy="679872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14318450" y="6329968"/>
            <a:ext cx="1091749" cy="3262223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938792" y="7315810"/>
            <a:ext cx="2016568" cy="629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96"/>
              </a:lnSpc>
            </a:pPr>
            <a:r>
              <a:rPr lang="en-US" sz="1854" i="1">
                <a:solidFill>
                  <a:srgbClr val="FF3131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Faster Execution time exponentially</a:t>
            </a:r>
          </a:p>
        </p:txBody>
      </p:sp>
      <p:sp>
        <p:nvSpPr>
          <p:cNvPr id="8" name="TextBox 8"/>
          <p:cNvSpPr txBox="1"/>
          <p:nvPr/>
        </p:nvSpPr>
        <p:spPr>
          <a:xfrm rot="1907609">
            <a:off x="11522277" y="8753560"/>
            <a:ext cx="785056" cy="305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96"/>
              </a:lnSpc>
            </a:pPr>
            <a:r>
              <a:rPr lang="en-US" sz="1854" i="1">
                <a:solidFill>
                  <a:srgbClr val="000000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400%</a:t>
            </a:r>
          </a:p>
        </p:txBody>
      </p:sp>
      <p:sp>
        <p:nvSpPr>
          <p:cNvPr id="9" name="TextBox 9"/>
          <p:cNvSpPr txBox="1"/>
          <p:nvPr/>
        </p:nvSpPr>
        <p:spPr>
          <a:xfrm rot="4118040">
            <a:off x="15030977" y="7902782"/>
            <a:ext cx="785056" cy="305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96"/>
              </a:lnSpc>
            </a:pPr>
            <a:r>
              <a:rPr lang="en-US" sz="1854" i="1">
                <a:solidFill>
                  <a:srgbClr val="000000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1750%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8930" y="1674580"/>
            <a:ext cx="2299390" cy="953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96"/>
              </a:lnSpc>
            </a:pPr>
            <a:r>
              <a:rPr lang="en-US" sz="1854" b="1" i="1">
                <a:solidFill>
                  <a:srgbClr val="000000"/>
                </a:solidFill>
                <a:latin typeface="Atkinson Hyperlegible Bold Italics"/>
                <a:ea typeface="Atkinson Hyperlegible Bold Italics"/>
                <a:cs typeface="Atkinson Hyperlegible Bold Italics"/>
                <a:sym typeface="Atkinson Hyperlegible Bold Italics"/>
              </a:rPr>
              <a:t>Example: 20-22 bits</a:t>
            </a:r>
          </a:p>
          <a:p>
            <a:pPr marL="0" lvl="0" indent="0" algn="l">
              <a:lnSpc>
                <a:spcPts val="2596"/>
              </a:lnSpc>
            </a:pPr>
            <a:r>
              <a:rPr lang="en-US" sz="1854" b="1" i="1">
                <a:solidFill>
                  <a:srgbClr val="E77965"/>
                </a:solidFill>
                <a:latin typeface="Atkinson Hyperlegible Bold Italics"/>
                <a:ea typeface="Atkinson Hyperlegible Bold Italics"/>
                <a:cs typeface="Atkinson Hyperlegible Bold Italics"/>
                <a:sym typeface="Atkinson Hyperlegible Bold Italics"/>
              </a:rPr>
              <a:t>Our project = 24*7 = 168 bits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2848320" y="2627607"/>
            <a:ext cx="3089375" cy="932307"/>
            <a:chOff x="0" y="0"/>
            <a:chExt cx="789723" cy="23832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89723" cy="238322"/>
            </a:xfrm>
            <a:custGeom>
              <a:avLst/>
              <a:gdLst/>
              <a:ahLst/>
              <a:cxnLst/>
              <a:rect l="l" t="t" r="r" b="b"/>
              <a:pathLst>
                <a:path w="789723" h="238322">
                  <a:moveTo>
                    <a:pt x="0" y="0"/>
                  </a:moveTo>
                  <a:lnTo>
                    <a:pt x="789723" y="0"/>
                  </a:lnTo>
                  <a:lnTo>
                    <a:pt x="789723" y="238322"/>
                  </a:lnTo>
                  <a:lnTo>
                    <a:pt x="0" y="2383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dash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789723" cy="285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3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8930" y="1172486"/>
            <a:ext cx="17118360" cy="326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4"/>
              </a:lnSpc>
              <a:spcBef>
                <a:spcPct val="0"/>
              </a:spcBef>
            </a:pPr>
            <a:r>
              <a:rPr lang="en-US" sz="244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EXECUTION TIME AND MEMORY USAGE COMPARISON:  GENETIC ALGORITHM VS COMPACT GENETIC ALGORITHM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3493371" y="1736715"/>
            <a:ext cx="11301259" cy="8235792"/>
            <a:chOff x="0" y="0"/>
            <a:chExt cx="15068345" cy="1098105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068345" cy="7119793"/>
            </a:xfrm>
            <a:custGeom>
              <a:avLst/>
              <a:gdLst/>
              <a:ahLst/>
              <a:cxnLst/>
              <a:rect l="l" t="t" r="r" b="b"/>
              <a:pathLst>
                <a:path w="15068345" h="7119793">
                  <a:moveTo>
                    <a:pt x="0" y="0"/>
                  </a:moveTo>
                  <a:lnTo>
                    <a:pt x="15068345" y="0"/>
                  </a:lnTo>
                  <a:lnTo>
                    <a:pt x="15068345" y="7119793"/>
                  </a:lnTo>
                  <a:lnTo>
                    <a:pt x="0" y="71197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0" y="7119793"/>
              <a:ext cx="15068345" cy="3861263"/>
            </a:xfrm>
            <a:custGeom>
              <a:avLst/>
              <a:gdLst/>
              <a:ahLst/>
              <a:cxnLst/>
              <a:rect l="l" t="t" r="r" b="b"/>
              <a:pathLst>
                <a:path w="15068345" h="3861263">
                  <a:moveTo>
                    <a:pt x="0" y="0"/>
                  </a:moveTo>
                  <a:lnTo>
                    <a:pt x="15068345" y="0"/>
                  </a:lnTo>
                  <a:lnTo>
                    <a:pt x="15068345" y="3861264"/>
                  </a:lnTo>
                  <a:lnTo>
                    <a:pt x="0" y="38612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grpSp>
          <p:nvGrpSpPr>
            <p:cNvPr id="6" name="Group 6"/>
            <p:cNvGrpSpPr/>
            <p:nvPr/>
          </p:nvGrpSpPr>
          <p:grpSpPr>
            <a:xfrm>
              <a:off x="9096002" y="7119793"/>
              <a:ext cx="1818309" cy="3853007"/>
              <a:chOff x="0" y="0"/>
              <a:chExt cx="359172" cy="76108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359172" cy="761088"/>
              </a:xfrm>
              <a:custGeom>
                <a:avLst/>
                <a:gdLst/>
                <a:ahLst/>
                <a:cxnLst/>
                <a:rect l="l" t="t" r="r" b="b"/>
                <a:pathLst>
                  <a:path w="359172" h="761088">
                    <a:moveTo>
                      <a:pt x="0" y="0"/>
                    </a:moveTo>
                    <a:lnTo>
                      <a:pt x="359172" y="0"/>
                    </a:lnTo>
                    <a:lnTo>
                      <a:pt x="359172" y="761088"/>
                    </a:lnTo>
                    <a:lnTo>
                      <a:pt x="0" y="76108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FF3131"/>
                </a:solidFill>
                <a:prstDash val="dash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359172" cy="8087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3075281" y="7128050"/>
              <a:ext cx="1818309" cy="3853007"/>
              <a:chOff x="0" y="0"/>
              <a:chExt cx="359172" cy="761088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59172" cy="761088"/>
              </a:xfrm>
              <a:custGeom>
                <a:avLst/>
                <a:gdLst/>
                <a:ahLst/>
                <a:cxnLst/>
                <a:rect l="l" t="t" r="r" b="b"/>
                <a:pathLst>
                  <a:path w="359172" h="761088">
                    <a:moveTo>
                      <a:pt x="0" y="0"/>
                    </a:moveTo>
                    <a:lnTo>
                      <a:pt x="359172" y="0"/>
                    </a:lnTo>
                    <a:lnTo>
                      <a:pt x="359172" y="761088"/>
                    </a:lnTo>
                    <a:lnTo>
                      <a:pt x="0" y="76108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FF3131"/>
                </a:solidFill>
                <a:prstDash val="dash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359172" cy="8087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</p:grpSp>
      <p:sp>
        <p:nvSpPr>
          <p:cNvPr id="12" name="TextBox 12"/>
          <p:cNvSpPr txBox="1"/>
          <p:nvPr/>
        </p:nvSpPr>
        <p:spPr>
          <a:xfrm>
            <a:off x="548930" y="-27664"/>
            <a:ext cx="12942688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Chunk Five"/>
                <a:ea typeface="Chunk Five"/>
                <a:cs typeface="Chunk Five"/>
                <a:sym typeface="Chunk Five"/>
              </a:rPr>
              <a:t>Time and Memory of GA vs cGA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727324" y="6689197"/>
            <a:ext cx="4111005" cy="326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4"/>
              </a:lnSpc>
              <a:spcBef>
                <a:spcPct val="0"/>
              </a:spcBef>
            </a:pPr>
            <a:r>
              <a:rPr lang="en-US" sz="2449" i="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CGA HELP LESS SPACE USAGES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403</Words>
  <Application>Microsoft Office PowerPoint</Application>
  <PresentationFormat>Custom</PresentationFormat>
  <Paragraphs>86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Atkinson Hyperlegible Italics</vt:lpstr>
      <vt:lpstr>Nunito</vt:lpstr>
      <vt:lpstr>Open Sans Italics</vt:lpstr>
      <vt:lpstr>Open Sauce Bold</vt:lpstr>
      <vt:lpstr>Bellaboo</vt:lpstr>
      <vt:lpstr>Atkinson Hyperlegible Bold Italics</vt:lpstr>
      <vt:lpstr>Chunk Five</vt:lpstr>
      <vt:lpstr>Marykate</vt:lpstr>
      <vt:lpstr>Open Sauce</vt:lpstr>
      <vt:lpstr>Calibri</vt:lpstr>
      <vt:lpstr>Arial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Scheduling</dc:title>
  <cp:lastModifiedBy>Kwanchanok Hensawang</cp:lastModifiedBy>
  <cp:revision>2</cp:revision>
  <dcterms:created xsi:type="dcterms:W3CDTF">2006-08-16T00:00:00Z</dcterms:created>
  <dcterms:modified xsi:type="dcterms:W3CDTF">2024-11-24T13:18:42Z</dcterms:modified>
  <dc:identifier>DAGWnT4upyg</dc:identifier>
</cp:coreProperties>
</file>

<file path=docProps/thumbnail.jpeg>
</file>